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D94E4-88C9-41C0-B130-252D5D577C2D}" v="1" dt="2022-08-08T13:13:54.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ya Pacheco, Cristian Gonzalo GIZ CL" userId="750f9fa7-5277-461c-892d-871da947293e" providerId="ADAL" clId="{3F5D94E4-88C9-41C0-B130-252D5D577C2D}"/>
    <pc:docChg chg="custSel modSld">
      <pc:chgData name="Araya Pacheco, Cristian Gonzalo GIZ CL" userId="750f9fa7-5277-461c-892d-871da947293e" providerId="ADAL" clId="{3F5D94E4-88C9-41C0-B130-252D5D577C2D}" dt="2022-08-08T17:52:07.524" v="897" actId="20577"/>
      <pc:docMkLst>
        <pc:docMk/>
      </pc:docMkLst>
      <pc:sldChg chg="addSp modSp mod">
        <pc:chgData name="Araya Pacheco, Cristian Gonzalo GIZ CL" userId="750f9fa7-5277-461c-892d-871da947293e" providerId="ADAL" clId="{3F5D94E4-88C9-41C0-B130-252D5D577C2D}" dt="2022-08-08T17:52:07.524" v="897" actId="20577"/>
        <pc:sldMkLst>
          <pc:docMk/>
          <pc:sldMk cId="768074591" sldId="261"/>
        </pc:sldMkLst>
        <pc:spChg chg="mod">
          <ac:chgData name="Araya Pacheco, Cristian Gonzalo GIZ CL" userId="750f9fa7-5277-461c-892d-871da947293e" providerId="ADAL" clId="{3F5D94E4-88C9-41C0-B130-252D5D577C2D}" dt="2022-08-08T13:13:00.626" v="365" actId="20577"/>
          <ac:spMkLst>
            <pc:docMk/>
            <pc:sldMk cId="768074591" sldId="261"/>
            <ac:spMk id="5" creationId="{6ACB20DB-5466-50E9-0EB0-825104AEE042}"/>
          </ac:spMkLst>
        </pc:spChg>
        <pc:spChg chg="add mod">
          <ac:chgData name="Araya Pacheco, Cristian Gonzalo GIZ CL" userId="750f9fa7-5277-461c-892d-871da947293e" providerId="ADAL" clId="{3F5D94E4-88C9-41C0-B130-252D5D577C2D}" dt="2022-08-08T17:52:07.524" v="897" actId="20577"/>
          <ac:spMkLst>
            <pc:docMk/>
            <pc:sldMk cId="768074591" sldId="261"/>
            <ac:spMk id="6" creationId="{9D0C9168-7048-A6B5-FC01-A69FC6962CEB}"/>
          </ac:spMkLst>
        </pc:spChg>
        <pc:picChg chg="mod">
          <ac:chgData name="Araya Pacheco, Cristian Gonzalo GIZ CL" userId="750f9fa7-5277-461c-892d-871da947293e" providerId="ADAL" clId="{3F5D94E4-88C9-41C0-B130-252D5D577C2D}" dt="2022-08-08T13:12:56.470" v="356" actId="1076"/>
          <ac:picMkLst>
            <pc:docMk/>
            <pc:sldMk cId="768074591" sldId="261"/>
            <ac:picMk id="4" creationId="{580A9978-9943-8E1F-4532-EB056AA3FC5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C9FDBD-5513-12F9-8BB1-8A1EA265F8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4483BD8-FA7F-E176-54BA-C352FDFF2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8EC887C-8A27-D3C8-21DF-2A83A1778526}"/>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5" name="Marcador de pie de página 4">
            <a:extLst>
              <a:ext uri="{FF2B5EF4-FFF2-40B4-BE49-F238E27FC236}">
                <a16:creationId xmlns:a16="http://schemas.microsoft.com/office/drawing/2014/main" id="{2EBB9D16-176B-5361-35BC-D29C186ABF5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857525A-91AB-9C56-D29A-869323DEA704}"/>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358495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9A7FF-5013-3E79-4674-08E8751BE84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4635560-DCD2-B035-9495-3317253ADBF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EE2D01A-5375-94B0-FD52-421A4E315E74}"/>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5" name="Marcador de pie de página 4">
            <a:extLst>
              <a:ext uri="{FF2B5EF4-FFF2-40B4-BE49-F238E27FC236}">
                <a16:creationId xmlns:a16="http://schemas.microsoft.com/office/drawing/2014/main" id="{0D1A3A52-A580-24CB-9E9D-4CC4DC636B4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41E4050-BB17-8048-F5E9-1B142788AF9C}"/>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371238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B76E67-B8F9-6EAD-27EB-BC053ECC010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821D981-0496-59FC-2CD9-4BB4825AAF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46BA020-F027-FDD9-05EC-747897558737}"/>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5" name="Marcador de pie de página 4">
            <a:extLst>
              <a:ext uri="{FF2B5EF4-FFF2-40B4-BE49-F238E27FC236}">
                <a16:creationId xmlns:a16="http://schemas.microsoft.com/office/drawing/2014/main" id="{C25FEFED-29E0-BB77-970C-B3D140DB2EC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3F75F13-1147-C78B-47EC-1D419C86C9E6}"/>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352344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E2C2C-36A1-1356-F165-2700363898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5523AF2-A05E-7242-4146-6DD36D05E0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5FE5E2F-9A5B-B8BE-0791-52FA86DB29C8}"/>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5" name="Marcador de pie de página 4">
            <a:extLst>
              <a:ext uri="{FF2B5EF4-FFF2-40B4-BE49-F238E27FC236}">
                <a16:creationId xmlns:a16="http://schemas.microsoft.com/office/drawing/2014/main" id="{BA331D0E-3ED0-1891-E09F-377CCF43939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C27D474-1486-3239-F1F3-FE0DEAFE6840}"/>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115180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9C928-B227-B214-3DD3-117B0C76E57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5756F4A-3FED-5E99-7989-DFB9F7D490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4FED29C-C005-332D-D8AD-BB3240B77C96}"/>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5" name="Marcador de pie de página 4">
            <a:extLst>
              <a:ext uri="{FF2B5EF4-FFF2-40B4-BE49-F238E27FC236}">
                <a16:creationId xmlns:a16="http://schemas.microsoft.com/office/drawing/2014/main" id="{D9118879-A252-0E22-798D-9E0ACD0C99B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562086A-5DB7-8A3F-ECF5-F12BB0C5B8E8}"/>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8012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B95F1-403A-E0AD-FD4A-4ED99ECBCAC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2781760-0CB5-1847-625F-75FB9E64A8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C837FC7-3427-596B-70FD-6BB94FD5FF2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BF6C168-C7E3-6A8D-7657-9EBDAFD7D447}"/>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6" name="Marcador de pie de página 5">
            <a:extLst>
              <a:ext uri="{FF2B5EF4-FFF2-40B4-BE49-F238E27FC236}">
                <a16:creationId xmlns:a16="http://schemas.microsoft.com/office/drawing/2014/main" id="{14FD459F-635E-F04B-02D9-F82934D92F6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52B1610-AE75-ABDE-1768-C3A09EB09709}"/>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400184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9F26D-05C6-6346-B980-841744CCCED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CF448B8-D9BB-83F5-B775-AEB658283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B162D4B-A481-2F29-B106-4A689D0B9AC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71DBE28-A0CF-920F-59F5-B20C5E6821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280BA7-D2FE-CB54-B098-66E51F68FE0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183E827-29B8-0F28-8D38-8B4596D4267B}"/>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8" name="Marcador de pie de página 7">
            <a:extLst>
              <a:ext uri="{FF2B5EF4-FFF2-40B4-BE49-F238E27FC236}">
                <a16:creationId xmlns:a16="http://schemas.microsoft.com/office/drawing/2014/main" id="{4C87FE0E-DEC2-EEB1-EC19-CEA877B4523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1B5BCAF-C969-D764-C24E-1500DBA82D55}"/>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1344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79B87-425D-F462-D360-3FFD0FDDA38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53F652C-B483-F3F3-07D2-113AC5DF685C}"/>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4" name="Marcador de pie de página 3">
            <a:extLst>
              <a:ext uri="{FF2B5EF4-FFF2-40B4-BE49-F238E27FC236}">
                <a16:creationId xmlns:a16="http://schemas.microsoft.com/office/drawing/2014/main" id="{34FBECF6-7607-8462-02DF-893D2704761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7D9FF4E-969F-8F21-7499-CE63EF6D3FFF}"/>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209623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71425FC-C008-AC3A-D343-443B18FF62FE}"/>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3" name="Marcador de pie de página 2">
            <a:extLst>
              <a:ext uri="{FF2B5EF4-FFF2-40B4-BE49-F238E27FC236}">
                <a16:creationId xmlns:a16="http://schemas.microsoft.com/office/drawing/2014/main" id="{6CA90BD6-5570-91A8-DD59-2BC34916175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E1315038-A38A-6383-A668-8BD406423F2E}"/>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305451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5F76FB-96C4-EBBD-958E-3F82136DF6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D318A88-2502-1EAF-F4A2-69408AB1AD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683234D-068C-4CB6-A2B7-55087073E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EF2DF3-A0E8-522E-B60D-7B60D2756C86}"/>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6" name="Marcador de pie de página 5">
            <a:extLst>
              <a:ext uri="{FF2B5EF4-FFF2-40B4-BE49-F238E27FC236}">
                <a16:creationId xmlns:a16="http://schemas.microsoft.com/office/drawing/2014/main" id="{152F1391-7404-D7D1-531E-73FB165BD54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DCECBE6-5091-8E7B-4D06-680E09343484}"/>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97950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5A27E-B2DA-BFFD-22DC-2F9094044B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3FEA6CA-5112-6FED-C5EC-EF421C400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09B7CFED-A57D-1C07-D400-F82AA4D77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C30D85-91C2-28A9-E87D-B851EDF510F6}"/>
              </a:ext>
            </a:extLst>
          </p:cNvPr>
          <p:cNvSpPr>
            <a:spLocks noGrp="1"/>
          </p:cNvSpPr>
          <p:nvPr>
            <p:ph type="dt" sz="half" idx="10"/>
          </p:nvPr>
        </p:nvSpPr>
        <p:spPr/>
        <p:txBody>
          <a:bodyPr/>
          <a:lstStyle/>
          <a:p>
            <a:fld id="{D4F1F821-C6AC-4FF6-ADD7-29459267344F}" type="datetimeFigureOut">
              <a:rPr lang="es-CL" smtClean="0"/>
              <a:t>08-08-2022</a:t>
            </a:fld>
            <a:endParaRPr lang="es-CL"/>
          </a:p>
        </p:txBody>
      </p:sp>
      <p:sp>
        <p:nvSpPr>
          <p:cNvPr id="6" name="Marcador de pie de página 5">
            <a:extLst>
              <a:ext uri="{FF2B5EF4-FFF2-40B4-BE49-F238E27FC236}">
                <a16:creationId xmlns:a16="http://schemas.microsoft.com/office/drawing/2014/main" id="{2463FAF6-D4E4-FFE3-F072-99D8227F153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8F5BE1E-CE03-ED93-10BA-BAA7FC69A90A}"/>
              </a:ext>
            </a:extLst>
          </p:cNvPr>
          <p:cNvSpPr>
            <a:spLocks noGrp="1"/>
          </p:cNvSpPr>
          <p:nvPr>
            <p:ph type="sldNum" sz="quarter" idx="12"/>
          </p:nvPr>
        </p:nvSpPr>
        <p:spPr/>
        <p:txBody>
          <a:bodyPr/>
          <a:lstStyle/>
          <a:p>
            <a:fld id="{1681A158-CBA2-45D4-AE3F-D212BC181165}" type="slidenum">
              <a:rPr lang="es-CL" smtClean="0"/>
              <a:t>‹Nº›</a:t>
            </a:fld>
            <a:endParaRPr lang="es-CL"/>
          </a:p>
        </p:txBody>
      </p:sp>
    </p:spTree>
    <p:extLst>
      <p:ext uri="{BB962C8B-B14F-4D97-AF65-F5344CB8AC3E}">
        <p14:creationId xmlns:p14="http://schemas.microsoft.com/office/powerpoint/2010/main" val="268000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8C8C3D0-4B4D-6E70-7C0A-D630376C9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F4ED00F-6BAA-EA33-F3D5-24261CD45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7770DC2-3245-E069-CA4A-76AF1FE83F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1F821-C6AC-4FF6-ADD7-29459267344F}" type="datetimeFigureOut">
              <a:rPr lang="es-CL" smtClean="0"/>
              <a:t>08-08-2022</a:t>
            </a:fld>
            <a:endParaRPr lang="es-CL"/>
          </a:p>
        </p:txBody>
      </p:sp>
      <p:sp>
        <p:nvSpPr>
          <p:cNvPr id="5" name="Marcador de pie de página 4">
            <a:extLst>
              <a:ext uri="{FF2B5EF4-FFF2-40B4-BE49-F238E27FC236}">
                <a16:creationId xmlns:a16="http://schemas.microsoft.com/office/drawing/2014/main" id="{75E1704D-0FB6-4F03-E51B-0C62BBCDE1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5BD9033F-5BC8-D8A9-EA59-A2D8A8138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1A158-CBA2-45D4-AE3F-D212BC181165}" type="slidenum">
              <a:rPr lang="es-CL" smtClean="0"/>
              <a:t>‹Nº›</a:t>
            </a:fld>
            <a:endParaRPr lang="es-CL"/>
          </a:p>
        </p:txBody>
      </p:sp>
    </p:spTree>
    <p:extLst>
      <p:ext uri="{BB962C8B-B14F-4D97-AF65-F5344CB8AC3E}">
        <p14:creationId xmlns:p14="http://schemas.microsoft.com/office/powerpoint/2010/main" val="545328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44F5EA7-E800-8241-D701-04D9BC3515EF}"/>
              </a:ext>
            </a:extLst>
          </p:cNvPr>
          <p:cNvSpPr txBox="1"/>
          <p:nvPr/>
        </p:nvSpPr>
        <p:spPr>
          <a:xfrm>
            <a:off x="4651188" y="177553"/>
            <a:ext cx="2507738" cy="369332"/>
          </a:xfrm>
          <a:prstGeom prst="rect">
            <a:avLst/>
          </a:prstGeom>
          <a:noFill/>
        </p:spPr>
        <p:txBody>
          <a:bodyPr wrap="none" rtlCol="0">
            <a:spAutoFit/>
          </a:bodyPr>
          <a:lstStyle/>
          <a:p>
            <a:pPr algn="ctr"/>
            <a:r>
              <a:rPr lang="es-CL" b="1" dirty="0"/>
              <a:t>Massachussets </a:t>
            </a:r>
            <a:r>
              <a:rPr lang="es-CL" b="1" dirty="0" err="1"/>
              <a:t>Papper</a:t>
            </a:r>
            <a:r>
              <a:rPr lang="es-CL" b="1" dirty="0"/>
              <a:t> 1</a:t>
            </a:r>
          </a:p>
        </p:txBody>
      </p:sp>
      <p:sp>
        <p:nvSpPr>
          <p:cNvPr id="5" name="CuadroTexto 4">
            <a:extLst>
              <a:ext uri="{FF2B5EF4-FFF2-40B4-BE49-F238E27FC236}">
                <a16:creationId xmlns:a16="http://schemas.microsoft.com/office/drawing/2014/main" id="{6ACB20DB-5466-50E9-0EB0-825104AEE042}"/>
              </a:ext>
            </a:extLst>
          </p:cNvPr>
          <p:cNvSpPr txBox="1"/>
          <p:nvPr/>
        </p:nvSpPr>
        <p:spPr>
          <a:xfrm>
            <a:off x="374726" y="907001"/>
            <a:ext cx="11442548" cy="5742598"/>
          </a:xfrm>
          <a:prstGeom prst="rect">
            <a:avLst/>
          </a:prstGeom>
          <a:noFill/>
        </p:spPr>
        <p:txBody>
          <a:bodyPr wrap="square" rtlCol="0">
            <a:spAutoFit/>
          </a:bodyPr>
          <a:lstStyle/>
          <a:p>
            <a:pPr marL="171450" indent="-171450" algn="just">
              <a:buFont typeface="Arial" panose="020B0604020202020204" pitchFamily="34" charset="0"/>
              <a:buChar char="•"/>
            </a:pPr>
            <a:r>
              <a:rPr lang="es-CL" sz="1100" dirty="0"/>
              <a:t>El Salar de Atacama posee aproximadamente el 42% de las reservas de litio a nivel mundial, en forma de salmuera alojada en depósitos evaporíticos masivos</a:t>
            </a:r>
          </a:p>
          <a:p>
            <a:pPr marL="171450" indent="-171450" algn="just">
              <a:buFont typeface="Arial" panose="020B0604020202020204" pitchFamily="34" charset="0"/>
              <a:buChar char="•"/>
            </a:pPr>
            <a:r>
              <a:rPr lang="es-CL" sz="1100" dirty="0"/>
              <a:t>La comprensión incompleta de algunos procesos hidrológicos ha llevado a la perpetuación de conceptos erróneos sobre el uso sostenible de los recursos hídricos de este sistema.</a:t>
            </a:r>
          </a:p>
          <a:p>
            <a:pPr marL="171450" indent="-171450" algn="just">
              <a:buFont typeface="Arial" panose="020B0604020202020204" pitchFamily="34" charset="0"/>
              <a:buChar char="•"/>
            </a:pPr>
            <a:r>
              <a:rPr lang="es-CL" sz="1100" dirty="0"/>
              <a:t>Se presenta un estudio integrado utilizando isotopos  de tritio (3H), deuterio (2H) y 18º con el objetivo de determinar tiempos de residencia, relación con el clima actual y características físicas,</a:t>
            </a:r>
            <a:r>
              <a:rPr lang="es-MX" sz="1100" dirty="0"/>
              <a:t> combinados con datos </a:t>
            </a:r>
            <a:r>
              <a:rPr lang="es-MX" sz="1100" dirty="0" err="1"/>
              <a:t>hidroclimáticos</a:t>
            </a:r>
            <a:r>
              <a:rPr lang="es-MX" sz="1100" dirty="0"/>
              <a:t> terrestres y de detección remota para demostrar que casi toda la entrada a la cuenca se compone de agua recargada hace &gt;65 años.</a:t>
            </a:r>
          </a:p>
          <a:p>
            <a:pPr marL="171450" indent="-171450" algn="just">
              <a:buFont typeface="Arial" panose="020B0604020202020204" pitchFamily="34" charset="0"/>
              <a:buChar char="•"/>
            </a:pPr>
            <a:r>
              <a:rPr lang="es-MX" sz="1100" dirty="0"/>
              <a:t>Considerando lo anterior las precipitaciones actuales son relevantes a la hora de mantener sistemas superficiales , como humedales, cuerpos de agua, etc.</a:t>
            </a:r>
          </a:p>
          <a:p>
            <a:pPr marL="171450" indent="-171450" algn="just">
              <a:buFont typeface="Arial" panose="020B0604020202020204" pitchFamily="34" charset="0"/>
              <a:buChar char="•"/>
            </a:pPr>
            <a:r>
              <a:rPr lang="es-MX" sz="1100" dirty="0"/>
              <a:t>Ningún estudio hasta la fecha ha limitado la disponibilidad de agua de la cuenca para satisfacer las demandas actuales de agua dulce, posiblemente debido a una notable incertidumbre entre el uso de agua permitido y la extracción real.</a:t>
            </a:r>
          </a:p>
          <a:p>
            <a:pPr marL="171450" indent="-171450" algn="just">
              <a:buFont typeface="Arial" panose="020B0604020202020204" pitchFamily="34" charset="0"/>
              <a:buChar char="•"/>
            </a:pPr>
            <a:r>
              <a:rPr lang="es-MX" sz="1100" dirty="0"/>
              <a:t>Actividades humanas, incluida la extracción de recursos minerales y otros consumos de agua  (riego, uso doméstico) tienen un gran impacto en los balances de agua de las cuencas (</a:t>
            </a:r>
            <a:r>
              <a:rPr lang="es-MX" sz="1100" dirty="0" err="1"/>
              <a:t>AghaKouchak</a:t>
            </a:r>
            <a:r>
              <a:rPr lang="es-MX" sz="1100" dirty="0"/>
              <a:t> et al. 2021; Wang et al., 2018). Especialmente en ambientes áridos, atribución de impactos hidrológicos tales actividades puede ser difícil debido a la gran variabilidad interanual de la precipitación y la falta o registros instrumentales continuos a largo plazo.</a:t>
            </a:r>
          </a:p>
          <a:p>
            <a:pPr marL="171450" indent="-171450" algn="just">
              <a:buFont typeface="Arial" panose="020B0604020202020204" pitchFamily="34" charset="0"/>
              <a:buChar char="•"/>
            </a:pPr>
            <a:r>
              <a:rPr lang="es-MX" sz="1100" dirty="0"/>
              <a:t>En estos ambientes áridos, la descarga de agua superficial está dominada por eventos de precipitación variables en el tiempo, escorrentía estacional de deshielo o descarga de manantial y flujo base de arroyo alimentado por aguas subterráneas (</a:t>
            </a:r>
            <a:r>
              <a:rPr lang="es-MX" sz="1100" dirty="0" err="1"/>
              <a:t>Masbruch</a:t>
            </a:r>
            <a:r>
              <a:rPr lang="es-MX" sz="1100" dirty="0"/>
              <a:t> et al., 2016). Estas tres fuentes de agua pueden tener tiempos muy diferentes de residencia y responden claramente a los cambios en las condiciones hidrológicas.</a:t>
            </a:r>
          </a:p>
          <a:p>
            <a:pPr marL="171450" indent="-171450" algn="just">
              <a:buFont typeface="Arial" panose="020B0604020202020204" pitchFamily="34" charset="0"/>
              <a:buChar char="•"/>
            </a:pPr>
            <a:r>
              <a:rPr lang="es-MX" sz="1100" dirty="0"/>
              <a:t>Las masas de agua superficial y subterránea resultantes en estos sistemas presentan una variabilidad sustancial en la fuente y origen las respuestas diferenciadas a las perturbaciones en períodos relativamente pequeños de tiempo.</a:t>
            </a:r>
          </a:p>
          <a:p>
            <a:pPr marL="171450" indent="-171450" algn="just">
              <a:buFont typeface="Arial" panose="020B0604020202020204" pitchFamily="34" charset="0"/>
              <a:buChar char="•"/>
            </a:pPr>
            <a:r>
              <a:rPr lang="es-MX" sz="1100" dirty="0"/>
              <a:t>Para determinar los periodos de residencia del agua en el medio hidrogeológico se ha utilizado el isótopo de tritio.</a:t>
            </a:r>
          </a:p>
          <a:p>
            <a:pPr marL="171450" indent="-171450" algn="just">
              <a:buFont typeface="Arial" panose="020B0604020202020204" pitchFamily="34" charset="0"/>
              <a:buChar char="•"/>
            </a:pPr>
            <a:r>
              <a:rPr lang="es-MX" sz="1100" dirty="0"/>
              <a:t>Documentamos que la región experimentó grandes cambios </a:t>
            </a:r>
            <a:r>
              <a:rPr lang="es-MX" sz="1100" dirty="0" err="1"/>
              <a:t>paleohidrológicos</a:t>
            </a:r>
            <a:r>
              <a:rPr lang="es-MX" sz="1100" dirty="0"/>
              <a:t> en el pasado que dejaron reliquias (premodernas o aguas fósiles), que sostienen de forma natural los complejos de humedales modernos, pero que están siendo explotados por el uso industrial. Mostramos que durante las últimas dos décadas una Mega Sequía en toda la región ha impactado la disponibilidad de agua, demandando un mayor uso de agua y extracción de recursos hídricos (</a:t>
            </a:r>
            <a:r>
              <a:rPr lang="es-MX" sz="1100" dirty="0" err="1"/>
              <a:t>Garreaud</a:t>
            </a:r>
            <a:r>
              <a:rPr lang="es-MX" sz="1100" dirty="0"/>
              <a:t> et al., 2020).</a:t>
            </a:r>
          </a:p>
          <a:p>
            <a:pPr marL="171450" indent="-171450" algn="just">
              <a:buFont typeface="Arial" panose="020B0604020202020204" pitchFamily="34" charset="0"/>
              <a:buChar char="•"/>
            </a:pPr>
            <a:r>
              <a:rPr lang="es-MX" sz="1100" dirty="0"/>
              <a:t>Precipitación anual al oeste de los Andes incluyendo el piso de </a:t>
            </a:r>
            <a:r>
              <a:rPr lang="es-MX" sz="1100" dirty="0" err="1"/>
              <a:t>SdA</a:t>
            </a:r>
            <a:r>
              <a:rPr lang="es-MX" sz="1100" dirty="0"/>
              <a:t> (Salar de Atacama) promedia solo 2-15 mm/año, mientras que áreas por encima de los 4.500 msnm registran en promedio 250-300 mm/año (DGA, 2013; Houston, 2006). De esta precipitación a gran altura, aproximadamente 50 a 80 mm de agua de nieve cae cada año; sin embargo, mucho de esto líquido se sublima o se evapora antes de infiltrarse debido a la alta insolación y baja humedad relativa.</a:t>
            </a:r>
          </a:p>
          <a:p>
            <a:pPr marL="171450" indent="-171450" algn="just">
              <a:buFont typeface="Arial" panose="020B0604020202020204" pitchFamily="34" charset="0"/>
              <a:buChar char="•"/>
            </a:pPr>
            <a:r>
              <a:rPr lang="es-MX" sz="1100" dirty="0"/>
              <a:t>Los antecedentes indican que las nevadas en altura han disminuido alrededor de un 10% por cada década a partir de 1980. &gt; al 80% de las </a:t>
            </a:r>
            <a:r>
              <a:rPr lang="es-MX" sz="1100" dirty="0" err="1"/>
              <a:t>ppt</a:t>
            </a:r>
            <a:r>
              <a:rPr lang="es-MX" sz="1100" dirty="0"/>
              <a:t> ocurren en verano. Considerando las características climáticas del entorno (</a:t>
            </a:r>
            <a:r>
              <a:rPr lang="es-MX" sz="1100" dirty="0" err="1"/>
              <a:t>radición</a:t>
            </a:r>
            <a:r>
              <a:rPr lang="es-MX" sz="1100" dirty="0"/>
              <a:t> y HR) indican que a partir de los 3900 metros de altura se podría superar el umbral de recarga (la recarga al salar por </a:t>
            </a:r>
            <a:r>
              <a:rPr lang="es-MX" sz="1100" dirty="0" err="1"/>
              <a:t>ppt</a:t>
            </a:r>
            <a:r>
              <a:rPr lang="es-MX" sz="1100" dirty="0"/>
              <a:t> se produce en cotas superiores a los 3900msnm)</a:t>
            </a:r>
          </a:p>
          <a:p>
            <a:pPr marL="171450" indent="-171450" algn="just">
              <a:buFont typeface="Arial" panose="020B0604020202020204" pitchFamily="34" charset="0"/>
              <a:buChar char="•"/>
            </a:pPr>
            <a:r>
              <a:rPr lang="es-MX" sz="1100" dirty="0"/>
              <a:t>Datos </a:t>
            </a:r>
            <a:r>
              <a:rPr lang="es-MX" sz="1100" dirty="0" err="1"/>
              <a:t>paleoclimaticos</a:t>
            </a:r>
            <a:r>
              <a:rPr lang="es-MX" sz="1100" dirty="0"/>
              <a:t> indican que las condiciones </a:t>
            </a:r>
            <a:r>
              <a:rPr lang="es-MX" sz="1100" dirty="0" err="1"/>
              <a:t>hiperaridas</a:t>
            </a:r>
            <a:r>
              <a:rPr lang="es-MX" sz="1100" dirty="0"/>
              <a:t> predominan desde hace 53 mil años. Periodos 2 a 4 veces más húmedo que el moderno se han registrado hace 106 mil años en donde la laguna Lejía tendría un nivel aproximado de 25 metros por sobre el actual, se estima que las </a:t>
            </a:r>
            <a:r>
              <a:rPr lang="es-MX" sz="1100" dirty="0" err="1"/>
              <a:t>ppt</a:t>
            </a:r>
            <a:r>
              <a:rPr lang="es-MX" sz="1100" dirty="0"/>
              <a:t> serían por sobre los 500mm/año.</a:t>
            </a:r>
          </a:p>
          <a:p>
            <a:pPr marL="171450" lvl="0" indent="-171450">
              <a:spcBef>
                <a:spcPts val="505"/>
              </a:spcBef>
              <a:spcAft>
                <a:spcPts val="0"/>
              </a:spcAft>
              <a:buFont typeface="Arial" panose="020B0604020202020204" pitchFamily="34" charset="0"/>
              <a:buChar char="•"/>
              <a:tabLst>
                <a:tab pos="681355" algn="l"/>
              </a:tabLst>
            </a:pPr>
            <a:r>
              <a:rPr lang="es-ES" sz="1100" dirty="0"/>
              <a:t>Estos periodos húmedos alteraron dramáticamente las condiciones hidrológicas y ecológicas la cuenca (Pfeiffer et al., 2018), y es probable que los efectos aún sean evidentes en el sistema hidrológico moderno en forma de cambios transitorios de almacenamiento de agua subterránea dentro de las profundidades de los </a:t>
            </a:r>
            <a:r>
              <a:rPr lang="es-ES" sz="1100" dirty="0" err="1"/>
              <a:t>acuiferos</a:t>
            </a:r>
            <a:r>
              <a:rPr lang="es-ES" sz="1100" dirty="0"/>
              <a:t> regionales que responden en escalas de tiempo de 100 a 10 000 años (Moran et. al., 2019).</a:t>
            </a:r>
            <a:endParaRPr lang="es-CL" sz="1100" dirty="0"/>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endParaRPr lang="es-MX" sz="1100" dirty="0"/>
          </a:p>
          <a:p>
            <a:pPr algn="just"/>
            <a:r>
              <a:rPr lang="es-MX" sz="1100" dirty="0"/>
              <a:t>	</a:t>
            </a:r>
            <a:endParaRPr lang="es-CL" sz="1100" dirty="0"/>
          </a:p>
        </p:txBody>
      </p:sp>
    </p:spTree>
    <p:extLst>
      <p:ext uri="{BB962C8B-B14F-4D97-AF65-F5344CB8AC3E}">
        <p14:creationId xmlns:p14="http://schemas.microsoft.com/office/powerpoint/2010/main" val="132191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44F5EA7-E800-8241-D701-04D9BC3515EF}"/>
              </a:ext>
            </a:extLst>
          </p:cNvPr>
          <p:cNvSpPr txBox="1"/>
          <p:nvPr/>
        </p:nvSpPr>
        <p:spPr>
          <a:xfrm>
            <a:off x="4651188" y="177553"/>
            <a:ext cx="2507738" cy="369332"/>
          </a:xfrm>
          <a:prstGeom prst="rect">
            <a:avLst/>
          </a:prstGeom>
          <a:noFill/>
        </p:spPr>
        <p:txBody>
          <a:bodyPr wrap="none" rtlCol="0">
            <a:spAutoFit/>
          </a:bodyPr>
          <a:lstStyle/>
          <a:p>
            <a:pPr algn="ctr"/>
            <a:r>
              <a:rPr lang="es-CL" b="1" dirty="0"/>
              <a:t>Massachussets </a:t>
            </a:r>
            <a:r>
              <a:rPr lang="es-CL" b="1" dirty="0" err="1"/>
              <a:t>Papper</a:t>
            </a:r>
            <a:r>
              <a:rPr lang="es-CL" b="1" dirty="0"/>
              <a:t> 1</a:t>
            </a:r>
          </a:p>
        </p:txBody>
      </p:sp>
      <p:pic>
        <p:nvPicPr>
          <p:cNvPr id="3" name="Imagen 2">
            <a:extLst>
              <a:ext uri="{FF2B5EF4-FFF2-40B4-BE49-F238E27FC236}">
                <a16:creationId xmlns:a16="http://schemas.microsoft.com/office/drawing/2014/main" id="{B46FDB56-1961-19E9-EF79-66398BF8F7DC}"/>
              </a:ext>
            </a:extLst>
          </p:cNvPr>
          <p:cNvPicPr>
            <a:picLocks noChangeAspect="1"/>
          </p:cNvPicPr>
          <p:nvPr/>
        </p:nvPicPr>
        <p:blipFill>
          <a:blip r:embed="rId2"/>
          <a:stretch>
            <a:fillRect/>
          </a:stretch>
        </p:blipFill>
        <p:spPr>
          <a:xfrm>
            <a:off x="1935332" y="486500"/>
            <a:ext cx="7910004" cy="6371500"/>
          </a:xfrm>
          <a:prstGeom prst="rect">
            <a:avLst/>
          </a:prstGeom>
        </p:spPr>
      </p:pic>
    </p:spTree>
    <p:extLst>
      <p:ext uri="{BB962C8B-B14F-4D97-AF65-F5344CB8AC3E}">
        <p14:creationId xmlns:p14="http://schemas.microsoft.com/office/powerpoint/2010/main" val="239270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44F5EA7-E800-8241-D701-04D9BC3515EF}"/>
              </a:ext>
            </a:extLst>
          </p:cNvPr>
          <p:cNvSpPr txBox="1"/>
          <p:nvPr/>
        </p:nvSpPr>
        <p:spPr>
          <a:xfrm>
            <a:off x="4651188" y="177553"/>
            <a:ext cx="2507738" cy="369332"/>
          </a:xfrm>
          <a:prstGeom prst="rect">
            <a:avLst/>
          </a:prstGeom>
          <a:noFill/>
        </p:spPr>
        <p:txBody>
          <a:bodyPr wrap="none" rtlCol="0">
            <a:spAutoFit/>
          </a:bodyPr>
          <a:lstStyle/>
          <a:p>
            <a:pPr algn="ctr"/>
            <a:r>
              <a:rPr lang="es-CL" b="1" dirty="0"/>
              <a:t>Massachussets </a:t>
            </a:r>
            <a:r>
              <a:rPr lang="es-CL" b="1" dirty="0" err="1"/>
              <a:t>Papper</a:t>
            </a:r>
            <a:r>
              <a:rPr lang="es-CL" b="1" dirty="0"/>
              <a:t> 1</a:t>
            </a:r>
          </a:p>
        </p:txBody>
      </p:sp>
      <p:sp>
        <p:nvSpPr>
          <p:cNvPr id="5" name="CuadroTexto 4">
            <a:extLst>
              <a:ext uri="{FF2B5EF4-FFF2-40B4-BE49-F238E27FC236}">
                <a16:creationId xmlns:a16="http://schemas.microsoft.com/office/drawing/2014/main" id="{0C5183CE-4DF5-4531-2064-00E9FB8DBB69}"/>
              </a:ext>
            </a:extLst>
          </p:cNvPr>
          <p:cNvSpPr txBox="1"/>
          <p:nvPr/>
        </p:nvSpPr>
        <p:spPr>
          <a:xfrm>
            <a:off x="108396" y="862613"/>
            <a:ext cx="12083604" cy="2123658"/>
          </a:xfrm>
          <a:prstGeom prst="rect">
            <a:avLst/>
          </a:prstGeom>
          <a:noFill/>
        </p:spPr>
        <p:txBody>
          <a:bodyPr wrap="square" rtlCol="0">
            <a:spAutoFit/>
          </a:bodyPr>
          <a:lstStyle/>
          <a:p>
            <a:pPr marL="171450" indent="-171450" algn="just">
              <a:buFont typeface="Arial" panose="020B0604020202020204" pitchFamily="34" charset="0"/>
              <a:buChar char="•"/>
            </a:pPr>
            <a:r>
              <a:rPr lang="es-CL" sz="1100" dirty="0" err="1"/>
              <a:t>Aprox</a:t>
            </a:r>
            <a:r>
              <a:rPr lang="es-CL" sz="1100" dirty="0"/>
              <a:t> 2/3 de la entrada de agua al Salar proviene de </a:t>
            </a:r>
            <a:r>
              <a:rPr lang="es-MX" sz="1100" dirty="0"/>
              <a:t>de corrientes alimentadas por manantiales de elevación baja a media (~2,450-2,600 msnm) y entrada de agua subterránea difusa a través de </a:t>
            </a:r>
            <a:r>
              <a:rPr lang="es-MX" sz="1100" dirty="0" err="1"/>
              <a:t>de</a:t>
            </a:r>
            <a:r>
              <a:rPr lang="es-MX" sz="1100" dirty="0"/>
              <a:t> ignimbrita y abanicos aluviales. Estos flujos de entrada que descargan sobre el piso de la cuenca se infiltran en los depósitos permeables del abanico aluvial antes de que al menos una parte vuelva a emerger como manantiales cerca del suelo del salar.</a:t>
            </a:r>
          </a:p>
          <a:p>
            <a:pPr marL="171450" indent="-171450" algn="just">
              <a:buFont typeface="Arial" panose="020B0604020202020204" pitchFamily="34" charset="0"/>
              <a:buChar char="•"/>
            </a:pPr>
            <a:r>
              <a:rPr lang="es-MX" sz="1100" dirty="0"/>
              <a:t>Dentro del núcleo,  la evidencia geoquímica y conceptualización hidrogeológica no respaldan una fuente de entrada de agua subterránea moderna al núcleo, </a:t>
            </a:r>
            <a:r>
              <a:rPr lang="es-MX" sz="1100" dirty="0" err="1"/>
              <a:t>Boutt</a:t>
            </a:r>
            <a:r>
              <a:rPr lang="es-MX" sz="1100" dirty="0"/>
              <a:t> et al. (2016) las aguas de </a:t>
            </a:r>
            <a:r>
              <a:rPr lang="es-MX" sz="1100" dirty="0" err="1"/>
              <a:t>ppt</a:t>
            </a:r>
            <a:r>
              <a:rPr lang="es-MX" sz="1100" dirty="0"/>
              <a:t> moderna sólo interactúan con los ecosistemas al borde del núcleo.</a:t>
            </a:r>
          </a:p>
          <a:p>
            <a:pPr marL="171450" indent="-171450" algn="just">
              <a:buFont typeface="Arial" panose="020B0604020202020204" pitchFamily="34" charset="0"/>
              <a:buChar char="•"/>
            </a:pPr>
            <a:r>
              <a:rPr lang="es-MX" sz="1100" dirty="0"/>
              <a:t>Los cuerpos de agua que se desarrollan tanto el borde del núcleo como también los m{as alejados muestran fluctuaciones en su área que se asocian a variaciones en las </a:t>
            </a:r>
            <a:r>
              <a:rPr lang="es-MX" sz="1100" dirty="0" err="1"/>
              <a:t>ppt</a:t>
            </a:r>
            <a:r>
              <a:rPr lang="es-MX" sz="1100" dirty="0"/>
              <a:t>, lo anterior de acuerdo a análisis de imágenes satelitales entre 1984 y 2020.</a:t>
            </a:r>
          </a:p>
          <a:p>
            <a:pPr marL="171450" indent="-171450" algn="just">
              <a:buFont typeface="Arial" panose="020B0604020202020204" pitchFamily="34" charset="0"/>
              <a:buChar char="•"/>
            </a:pPr>
            <a:r>
              <a:rPr lang="es-MX" sz="1100" dirty="0"/>
              <a:t>Análisis climáticos mediante teledetección (</a:t>
            </a:r>
            <a:r>
              <a:rPr lang="es-MX" sz="1100" dirty="0" err="1"/>
              <a:t>terraclimate</a:t>
            </a:r>
            <a:r>
              <a:rPr lang="es-MX" sz="1100" dirty="0"/>
              <a:t>)para el periodo 1958-2020 para toda la cuenca que es  37 mm/año aprox. Con una desviación estándar de 18mm. Los datos de </a:t>
            </a:r>
            <a:r>
              <a:rPr lang="es-MX" sz="1100" dirty="0" err="1"/>
              <a:t>Camar</a:t>
            </a:r>
            <a:r>
              <a:rPr lang="es-MX" sz="1100" dirty="0"/>
              <a:t> 1979-2019 reportan 46 mm/año con una desviación estándar de 43mm/año.</a:t>
            </a:r>
          </a:p>
          <a:p>
            <a:pPr marL="171450" indent="-171450" algn="just">
              <a:buFont typeface="Arial" panose="020B0604020202020204" pitchFamily="34" charset="0"/>
              <a:buChar char="•"/>
            </a:pPr>
            <a:r>
              <a:rPr lang="es-MX" sz="1100" dirty="0"/>
              <a:t>Esta cuenca se extiende unos 150 km de norte a sur, por lo que la precipitación en la estación Río Grande cerca del extremo norte es consistentemente mayor que en la estación Socaire en la parte sur de la cuenca a pesar de que están a la misma cota.</a:t>
            </a:r>
          </a:p>
          <a:p>
            <a:pPr algn="just"/>
            <a:endParaRPr lang="es-CL" sz="1100" dirty="0"/>
          </a:p>
        </p:txBody>
      </p:sp>
      <p:pic>
        <p:nvPicPr>
          <p:cNvPr id="6" name="Imagen 5">
            <a:extLst>
              <a:ext uri="{FF2B5EF4-FFF2-40B4-BE49-F238E27FC236}">
                <a16:creationId xmlns:a16="http://schemas.microsoft.com/office/drawing/2014/main" id="{DCC83019-0CF7-0241-C111-6B67769EC5ED}"/>
              </a:ext>
            </a:extLst>
          </p:cNvPr>
          <p:cNvPicPr>
            <a:picLocks noChangeAspect="1"/>
          </p:cNvPicPr>
          <p:nvPr/>
        </p:nvPicPr>
        <p:blipFill>
          <a:blip r:embed="rId2"/>
          <a:stretch>
            <a:fillRect/>
          </a:stretch>
        </p:blipFill>
        <p:spPr>
          <a:xfrm>
            <a:off x="7277100" y="2730779"/>
            <a:ext cx="4743450" cy="3921093"/>
          </a:xfrm>
          <a:prstGeom prst="rect">
            <a:avLst/>
          </a:prstGeom>
        </p:spPr>
      </p:pic>
      <p:sp>
        <p:nvSpPr>
          <p:cNvPr id="7" name="CuadroTexto 6">
            <a:extLst>
              <a:ext uri="{FF2B5EF4-FFF2-40B4-BE49-F238E27FC236}">
                <a16:creationId xmlns:a16="http://schemas.microsoft.com/office/drawing/2014/main" id="{A0334A10-78EC-CDFA-5521-4A04FD91C56C}"/>
              </a:ext>
            </a:extLst>
          </p:cNvPr>
          <p:cNvSpPr txBox="1"/>
          <p:nvPr/>
        </p:nvSpPr>
        <p:spPr>
          <a:xfrm>
            <a:off x="54197" y="2809901"/>
            <a:ext cx="7456311" cy="1954381"/>
          </a:xfrm>
          <a:prstGeom prst="rect">
            <a:avLst/>
          </a:prstGeom>
          <a:noFill/>
        </p:spPr>
        <p:txBody>
          <a:bodyPr wrap="square" rtlCol="0">
            <a:spAutoFit/>
          </a:bodyPr>
          <a:lstStyle/>
          <a:p>
            <a:pPr marL="171450" indent="-171450" algn="just">
              <a:buFont typeface="Arial" panose="020B0604020202020204" pitchFamily="34" charset="0"/>
              <a:buChar char="•"/>
            </a:pPr>
            <a:r>
              <a:rPr lang="es-CL" sz="1100" dirty="0"/>
              <a:t>Eventos de </a:t>
            </a:r>
            <a:r>
              <a:rPr lang="es-CL" sz="1100" dirty="0" err="1"/>
              <a:t>ppt</a:t>
            </a:r>
            <a:r>
              <a:rPr lang="es-CL" sz="1100" dirty="0"/>
              <a:t> </a:t>
            </a:r>
            <a:r>
              <a:rPr lang="es-MX" sz="1100" dirty="0"/>
              <a:t>pueden registrarse en ciertas estaciones y apenas registrarse en otras, Por ejemplo, febrero-marzo de 2001 fue uno de los períodos más húmedos registrados en el norte yal noreste de la cuenca donde se encuentran Río Grande (178 mm), </a:t>
            </a:r>
            <a:r>
              <a:rPr lang="es-MX" sz="1100" dirty="0" err="1"/>
              <a:t>Chaxa</a:t>
            </a:r>
            <a:r>
              <a:rPr lang="es-MX" sz="1100" dirty="0"/>
              <a:t> (71 mm) y </a:t>
            </a:r>
            <a:r>
              <a:rPr lang="es-MX" sz="1100" dirty="0" err="1"/>
              <a:t>Camar</a:t>
            </a:r>
            <a:r>
              <a:rPr lang="es-MX" sz="1100" dirty="0"/>
              <a:t> (99 mm) registró más del doble de su precipitación media anual en tan solo unas pocas semanas. Las estaciones en el sur y el este, registraron precipitaciones medias por debajo del promedio ese año, sin embargo, el  año siguiente, las estaciones Peine y KCL tuvieron su año más lluvioso registrado.</a:t>
            </a:r>
          </a:p>
          <a:p>
            <a:pPr marL="171450" indent="-171450" algn="just">
              <a:buFont typeface="Arial" panose="020B0604020202020204" pitchFamily="34" charset="0"/>
              <a:buChar char="•"/>
            </a:pPr>
            <a:r>
              <a:rPr lang="es-MX" sz="1100" dirty="0"/>
              <a:t>La mayoría de los permisos de derechos de agua se asignan al cobre (“otra minería”) y agricultura, que reclaman el 47% y el 34% del total de los derechos de agua. El tercero y cuarto más alto son mineras de litio y potasa con 10% y “otros” usos con 7%.</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endParaRPr lang="es-CL" sz="1100" dirty="0"/>
          </a:p>
        </p:txBody>
      </p:sp>
    </p:spTree>
    <p:extLst>
      <p:ext uri="{BB962C8B-B14F-4D97-AF65-F5344CB8AC3E}">
        <p14:creationId xmlns:p14="http://schemas.microsoft.com/office/powerpoint/2010/main" val="426572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B4EEB0-2B6B-121C-9B56-29077BFF5BC7}"/>
              </a:ext>
            </a:extLst>
          </p:cNvPr>
          <p:cNvPicPr>
            <a:picLocks noChangeAspect="1"/>
          </p:cNvPicPr>
          <p:nvPr/>
        </p:nvPicPr>
        <p:blipFill>
          <a:blip r:embed="rId2"/>
          <a:stretch>
            <a:fillRect/>
          </a:stretch>
        </p:blipFill>
        <p:spPr>
          <a:xfrm>
            <a:off x="231512" y="90487"/>
            <a:ext cx="5248275" cy="6677025"/>
          </a:xfrm>
          <a:prstGeom prst="rect">
            <a:avLst/>
          </a:prstGeom>
        </p:spPr>
      </p:pic>
      <p:pic>
        <p:nvPicPr>
          <p:cNvPr id="9" name="Imagen 8">
            <a:extLst>
              <a:ext uri="{FF2B5EF4-FFF2-40B4-BE49-F238E27FC236}">
                <a16:creationId xmlns:a16="http://schemas.microsoft.com/office/drawing/2014/main" id="{20EA1DC9-23AB-5328-37F0-728E714EC832}"/>
              </a:ext>
            </a:extLst>
          </p:cNvPr>
          <p:cNvPicPr>
            <a:picLocks noChangeAspect="1"/>
          </p:cNvPicPr>
          <p:nvPr/>
        </p:nvPicPr>
        <p:blipFill>
          <a:blip r:embed="rId3"/>
          <a:stretch>
            <a:fillRect/>
          </a:stretch>
        </p:blipFill>
        <p:spPr>
          <a:xfrm>
            <a:off x="5371383" y="90487"/>
            <a:ext cx="6686759" cy="6310802"/>
          </a:xfrm>
          <a:prstGeom prst="rect">
            <a:avLst/>
          </a:prstGeom>
        </p:spPr>
      </p:pic>
    </p:spTree>
    <p:extLst>
      <p:ext uri="{BB962C8B-B14F-4D97-AF65-F5344CB8AC3E}">
        <p14:creationId xmlns:p14="http://schemas.microsoft.com/office/powerpoint/2010/main" val="2373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CB20DB-5466-50E9-0EB0-825104AEE042}"/>
              </a:ext>
            </a:extLst>
          </p:cNvPr>
          <p:cNvSpPr txBox="1"/>
          <p:nvPr/>
        </p:nvSpPr>
        <p:spPr>
          <a:xfrm>
            <a:off x="0" y="383218"/>
            <a:ext cx="11621965" cy="1107996"/>
          </a:xfrm>
          <a:prstGeom prst="rect">
            <a:avLst/>
          </a:prstGeom>
          <a:noFill/>
        </p:spPr>
        <p:txBody>
          <a:bodyPr wrap="square" rtlCol="0">
            <a:spAutoFit/>
          </a:bodyPr>
          <a:lstStyle/>
          <a:p>
            <a:pPr marL="171450" indent="-171450" algn="just">
              <a:buFont typeface="Arial" panose="020B0604020202020204" pitchFamily="34" charset="0"/>
              <a:buChar char="•"/>
            </a:pPr>
            <a:r>
              <a:rPr lang="es-MX" sz="1100" dirty="0"/>
              <a:t>La mayoría de los permisos de derechos de agua se asignan al cobre (“otra minería”) y agricultura, que reclaman el 47% y el 34% del total de los derechos de agua. El tercero y cuarto más alto son mineras de litio y potasa con 10% y “otros” usos con 7%.</a:t>
            </a:r>
          </a:p>
          <a:p>
            <a:pPr marL="171450" indent="-171450" algn="just">
              <a:buFont typeface="Arial" panose="020B0604020202020204" pitchFamily="34" charset="0"/>
              <a:buChar char="•"/>
            </a:pPr>
            <a:r>
              <a:rPr lang="es-MX" sz="1100" dirty="0"/>
              <a:t>Las entradas de agua al SDA se puede categorizar por fuentes definidas por sus trayectorias de flujo y tiempos medios de tránsito. Estas fuentes son: i) la precipitación directa y la escorrentía (la mayoría de las cuales no se convierten en recarga de agua subterránea excepto quizás dentro del núcleo salar con tránsito medio corto en el sistema (semanas a meses), la mayor parte de esta agua sale de la cuenca como evaporación;  </a:t>
            </a:r>
            <a:r>
              <a:rPr lang="es-MX" sz="1100" dirty="0" err="1"/>
              <a:t>ii</a:t>
            </a:r>
            <a:r>
              <a:rPr lang="es-MX" sz="1100" dirty="0"/>
              <a:t>) entrada de agua subterránea de la gran y profunda del sistema regional de aguas subterráneas que constituye el caudal base de manantiales y arroyos que es la mayor entrada total a la cuenca, estas aguas tienen tiempos medios </a:t>
            </a:r>
            <a:endParaRPr lang="es-CL" sz="1100" dirty="0"/>
          </a:p>
        </p:txBody>
      </p:sp>
      <p:pic>
        <p:nvPicPr>
          <p:cNvPr id="3" name="Imagen 2">
            <a:extLst>
              <a:ext uri="{FF2B5EF4-FFF2-40B4-BE49-F238E27FC236}">
                <a16:creationId xmlns:a16="http://schemas.microsoft.com/office/drawing/2014/main" id="{F10C4F6A-8C85-059C-C21B-C4B757258A30}"/>
              </a:ext>
            </a:extLst>
          </p:cNvPr>
          <p:cNvPicPr>
            <a:picLocks noChangeAspect="1"/>
          </p:cNvPicPr>
          <p:nvPr/>
        </p:nvPicPr>
        <p:blipFill>
          <a:blip r:embed="rId2"/>
          <a:stretch>
            <a:fillRect/>
          </a:stretch>
        </p:blipFill>
        <p:spPr>
          <a:xfrm>
            <a:off x="5610263" y="1435408"/>
            <a:ext cx="6581737" cy="5309494"/>
          </a:xfrm>
          <a:prstGeom prst="rect">
            <a:avLst/>
          </a:prstGeom>
        </p:spPr>
      </p:pic>
      <p:sp>
        <p:nvSpPr>
          <p:cNvPr id="6" name="CuadroTexto 5">
            <a:extLst>
              <a:ext uri="{FF2B5EF4-FFF2-40B4-BE49-F238E27FC236}">
                <a16:creationId xmlns:a16="http://schemas.microsoft.com/office/drawing/2014/main" id="{D5905EC8-9F5F-21AE-3917-8CC61A2BE253}"/>
              </a:ext>
            </a:extLst>
          </p:cNvPr>
          <p:cNvSpPr txBox="1"/>
          <p:nvPr/>
        </p:nvSpPr>
        <p:spPr>
          <a:xfrm>
            <a:off x="0" y="1435408"/>
            <a:ext cx="5921406" cy="1615827"/>
          </a:xfrm>
          <a:prstGeom prst="rect">
            <a:avLst/>
          </a:prstGeom>
          <a:noFill/>
        </p:spPr>
        <p:txBody>
          <a:bodyPr wrap="square" rtlCol="0">
            <a:spAutoFit/>
          </a:bodyPr>
          <a:lstStyle/>
          <a:p>
            <a:pPr marL="171450" indent="-171450" algn="just">
              <a:buFont typeface="Arial" panose="020B0604020202020204" pitchFamily="34" charset="0"/>
              <a:buChar char="•"/>
            </a:pPr>
            <a:r>
              <a:rPr lang="es-MX" sz="1100" dirty="0"/>
              <a:t> estas aguas tienen tiempos medios de residencia largos (&gt;&gt;65 años) y están en gran medida desacoplado de la influencia del clima moderno; y </a:t>
            </a:r>
            <a:r>
              <a:rPr lang="es-MX" sz="1100" dirty="0" err="1"/>
              <a:t>iii</a:t>
            </a:r>
            <a:r>
              <a:rPr lang="es-MX" sz="1100" dirty="0"/>
              <a:t>) flujos locales de aguas subterráneas con tiempos de tránsito medios del orden de 1 a 10 años, provenientes predominantemente de recarga moderna local dentro de los acuíferos aluviales de alta capacidad de infiltración a lo largo de la base </a:t>
            </a:r>
            <a:r>
              <a:rPr lang="es-MX" sz="1100" dirty="0" err="1"/>
              <a:t>topografica</a:t>
            </a:r>
            <a:r>
              <a:rPr lang="es-MX" sz="1100" dirty="0"/>
              <a:t> de la cuenca</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endParaRPr lang="es-MX" sz="1100" dirty="0"/>
          </a:p>
          <a:p>
            <a:pPr algn="just"/>
            <a:r>
              <a:rPr lang="es-MX" sz="1100" dirty="0"/>
              <a:t>	</a:t>
            </a:r>
            <a:endParaRPr lang="es-CL" sz="1100" dirty="0"/>
          </a:p>
        </p:txBody>
      </p:sp>
      <p:pic>
        <p:nvPicPr>
          <p:cNvPr id="8" name="Imagen 7">
            <a:extLst>
              <a:ext uri="{FF2B5EF4-FFF2-40B4-BE49-F238E27FC236}">
                <a16:creationId xmlns:a16="http://schemas.microsoft.com/office/drawing/2014/main" id="{D7F1E9C5-BAAB-3E7D-7E41-5031B4295656}"/>
              </a:ext>
            </a:extLst>
          </p:cNvPr>
          <p:cNvPicPr>
            <a:picLocks noChangeAspect="1"/>
          </p:cNvPicPr>
          <p:nvPr/>
        </p:nvPicPr>
        <p:blipFill>
          <a:blip r:embed="rId3"/>
          <a:stretch>
            <a:fillRect/>
          </a:stretch>
        </p:blipFill>
        <p:spPr>
          <a:xfrm>
            <a:off x="1740109" y="2361459"/>
            <a:ext cx="3870154" cy="4422655"/>
          </a:xfrm>
          <a:prstGeom prst="rect">
            <a:avLst/>
          </a:prstGeom>
        </p:spPr>
      </p:pic>
    </p:spTree>
    <p:extLst>
      <p:ext uri="{BB962C8B-B14F-4D97-AF65-F5344CB8AC3E}">
        <p14:creationId xmlns:p14="http://schemas.microsoft.com/office/powerpoint/2010/main" val="18440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ACB20DB-5466-50E9-0EB0-825104AEE042}"/>
              </a:ext>
            </a:extLst>
          </p:cNvPr>
          <p:cNvSpPr txBox="1"/>
          <p:nvPr/>
        </p:nvSpPr>
        <p:spPr>
          <a:xfrm>
            <a:off x="-1" y="132603"/>
            <a:ext cx="11621965" cy="1277273"/>
          </a:xfrm>
          <a:prstGeom prst="rect">
            <a:avLst/>
          </a:prstGeom>
          <a:noFill/>
        </p:spPr>
        <p:txBody>
          <a:bodyPr wrap="square" rtlCol="0">
            <a:spAutoFit/>
          </a:bodyPr>
          <a:lstStyle/>
          <a:p>
            <a:pPr marL="171450" indent="-171450" algn="just">
              <a:buFont typeface="Arial" panose="020B0604020202020204" pitchFamily="34" charset="0"/>
              <a:buChar char="•"/>
            </a:pPr>
            <a:r>
              <a:rPr lang="es-MX" sz="1100" dirty="0"/>
              <a:t>El agua de entrada que llega a la parte baja de la cuenca incluidos arroyos y manantiales  es bajo, entre un 0 y un 7%. El agua aportada a la cuenca por el río San Pedro es de un 31%, con un contenido de agua de edad &lt; a 65 años de sólo un 5%</a:t>
            </a:r>
          </a:p>
          <a:p>
            <a:pPr marL="171450" indent="-171450" algn="just">
              <a:buFont typeface="Arial" panose="020B0604020202020204" pitchFamily="34" charset="0"/>
              <a:buChar char="•"/>
            </a:pPr>
            <a:r>
              <a:rPr lang="es-MX" sz="1100" dirty="0"/>
              <a:t>Las aguas subterráneas en la zona de transición tiene solo un promedio de 6% de aguas modernas (0-21%). En las lagunas superficiales los aportes de agua moderna oscilan entre 16 y 53%. La salmuera del núcleo contiene entre un 2 y un 20% de agua moderna.</a:t>
            </a:r>
          </a:p>
          <a:p>
            <a:pPr marL="171450" indent="-171450" algn="just">
              <a:buFont typeface="Arial" panose="020B0604020202020204" pitchFamily="34" charset="0"/>
              <a:buChar char="•"/>
            </a:pPr>
            <a:r>
              <a:rPr lang="es-MX" sz="1100" dirty="0"/>
              <a:t>Los escenarios de cambio climático indican que las </a:t>
            </a:r>
            <a:r>
              <a:rPr lang="es-MX" sz="1100" dirty="0" err="1"/>
              <a:t>T°</a:t>
            </a:r>
            <a:r>
              <a:rPr lang="es-MX" sz="1100" dirty="0"/>
              <a:t> subirán entre 2 a 5 grados para el 2100, la cobertura nival disminuirá y tendrá una duración de 30 días de disponibilidad de nieve, mientras que las precipitaciones oscilaran entre años secos y años húmedos aumentando la intensidad de las mismas y probablemente un cambio estacional en la caída de agua</a:t>
            </a:r>
          </a:p>
          <a:p>
            <a:pPr marL="171450" indent="-171450" algn="just">
              <a:buFont typeface="Arial" panose="020B0604020202020204" pitchFamily="34" charset="0"/>
              <a:buChar char="•"/>
            </a:pPr>
            <a:endParaRPr lang="es-CL" sz="1100" dirty="0"/>
          </a:p>
        </p:txBody>
      </p:sp>
      <p:pic>
        <p:nvPicPr>
          <p:cNvPr id="4" name="Imagen 3">
            <a:extLst>
              <a:ext uri="{FF2B5EF4-FFF2-40B4-BE49-F238E27FC236}">
                <a16:creationId xmlns:a16="http://schemas.microsoft.com/office/drawing/2014/main" id="{580A9978-9943-8E1F-4532-EB056AA3FC5C}"/>
              </a:ext>
            </a:extLst>
          </p:cNvPr>
          <p:cNvPicPr>
            <a:picLocks noChangeAspect="1"/>
          </p:cNvPicPr>
          <p:nvPr/>
        </p:nvPicPr>
        <p:blipFill>
          <a:blip r:embed="rId2"/>
          <a:stretch>
            <a:fillRect/>
          </a:stretch>
        </p:blipFill>
        <p:spPr>
          <a:xfrm>
            <a:off x="5944147" y="1203010"/>
            <a:ext cx="5894033" cy="5378305"/>
          </a:xfrm>
          <a:prstGeom prst="rect">
            <a:avLst/>
          </a:prstGeom>
        </p:spPr>
      </p:pic>
      <p:sp>
        <p:nvSpPr>
          <p:cNvPr id="6" name="CuadroTexto 5">
            <a:extLst>
              <a:ext uri="{FF2B5EF4-FFF2-40B4-BE49-F238E27FC236}">
                <a16:creationId xmlns:a16="http://schemas.microsoft.com/office/drawing/2014/main" id="{9D0C9168-7048-A6B5-FC01-A69FC6962CEB}"/>
              </a:ext>
            </a:extLst>
          </p:cNvPr>
          <p:cNvSpPr txBox="1"/>
          <p:nvPr/>
        </p:nvSpPr>
        <p:spPr>
          <a:xfrm>
            <a:off x="0" y="1203010"/>
            <a:ext cx="5944147" cy="769441"/>
          </a:xfrm>
          <a:prstGeom prst="rect">
            <a:avLst/>
          </a:prstGeom>
          <a:noFill/>
        </p:spPr>
        <p:txBody>
          <a:bodyPr wrap="square" rtlCol="0">
            <a:spAutoFit/>
          </a:bodyPr>
          <a:lstStyle/>
          <a:p>
            <a:pPr marL="171450" indent="-171450" algn="just">
              <a:buFont typeface="Arial" panose="020B0604020202020204" pitchFamily="34" charset="0"/>
              <a:buChar char="•"/>
            </a:pPr>
            <a:r>
              <a:rPr lang="es-MX" sz="1100" dirty="0"/>
              <a:t>Los eventos extremos de </a:t>
            </a:r>
            <a:r>
              <a:rPr lang="es-MX" sz="1100" dirty="0" err="1"/>
              <a:t>ppt</a:t>
            </a:r>
            <a:r>
              <a:rPr lang="es-MX" sz="1100" dirty="0"/>
              <a:t>. Tendrá una repercusión directa en los humedales y en la vegetación.</a:t>
            </a:r>
          </a:p>
          <a:p>
            <a:pPr marL="171450" indent="-171450" algn="just">
              <a:buFont typeface="Arial" panose="020B0604020202020204" pitchFamily="34" charset="0"/>
              <a:buChar char="•"/>
            </a:pPr>
            <a:r>
              <a:rPr lang="es-MX" sz="1100" dirty="0"/>
              <a:t>Para realizar una buena asignación de los recursos hídricos en la cuenca es necesario conocer al detalle el sistema hidrológico considerando principalmente los mecanismos de recarga a través, no solo de las entradas y las salidas sino también el origen de </a:t>
            </a:r>
            <a:r>
              <a:rPr lang="es-MX" sz="1100"/>
              <a:t>estas variables. </a:t>
            </a:r>
            <a:endParaRPr lang="es-CL" sz="1100" dirty="0"/>
          </a:p>
        </p:txBody>
      </p:sp>
    </p:spTree>
    <p:extLst>
      <p:ext uri="{BB962C8B-B14F-4D97-AF65-F5344CB8AC3E}">
        <p14:creationId xmlns:p14="http://schemas.microsoft.com/office/powerpoint/2010/main" val="7680745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BF77F025C2EEC4A85112302DA3F29B8" ma:contentTypeVersion="8" ma:contentTypeDescription="Ein neues Dokument erstellen." ma:contentTypeScope="" ma:versionID="e780eadbf6540e65fd696932b797f8d2">
  <xsd:schema xmlns:xsd="http://www.w3.org/2001/XMLSchema" xmlns:xs="http://www.w3.org/2001/XMLSchema" xmlns:p="http://schemas.microsoft.com/office/2006/metadata/properties" xmlns:ns2="3ff4fe97-fe9c-44d1-b6ac-5b1a2ec0fc9e" xmlns:ns3="7b70ba52-78f0-4119-9b37-95cd6112aa85" targetNamespace="http://schemas.microsoft.com/office/2006/metadata/properties" ma:root="true" ma:fieldsID="c3aebb6faaec48b29790eb03455cae8c" ns2:_="" ns3:_="">
    <xsd:import namespace="3ff4fe97-fe9c-44d1-b6ac-5b1a2ec0fc9e"/>
    <xsd:import namespace="7b70ba52-78f0-4119-9b37-95cd6112aa8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4fe97-fe9c-44d1-b6ac-5b1a2ec0f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70ba52-78f0-4119-9b37-95cd6112aa8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466ca0-ae19-4457-b3ab-98d62d2d3f71}" ma:internalName="TaxCatchAll" ma:showField="CatchAllData" ma:web="7b70ba52-78f0-4119-9b37-95cd6112a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70ba52-78f0-4119-9b37-95cd6112aa85" xsi:nil="true"/>
    <lcf76f155ced4ddcb4097134ff3c332f xmlns="3ff4fe97-fe9c-44d1-b6ac-5b1a2ec0fc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42B020-C709-4D92-8855-B0AB9CDDA0F2}"/>
</file>

<file path=customXml/itemProps2.xml><?xml version="1.0" encoding="utf-8"?>
<ds:datastoreItem xmlns:ds="http://schemas.openxmlformats.org/officeDocument/2006/customXml" ds:itemID="{E2E752B2-DC91-47A8-98EB-5A898F2CA20E}"/>
</file>

<file path=customXml/itemProps3.xml><?xml version="1.0" encoding="utf-8"?>
<ds:datastoreItem xmlns:ds="http://schemas.openxmlformats.org/officeDocument/2006/customXml" ds:itemID="{7C6184D3-5899-4E88-96F4-E77F574C10B0}"/>
</file>

<file path=docProps/app.xml><?xml version="1.0" encoding="utf-8"?>
<Properties xmlns="http://schemas.openxmlformats.org/officeDocument/2006/extended-properties" xmlns:vt="http://schemas.openxmlformats.org/officeDocument/2006/docPropsVTypes">
  <TotalTime>3124</TotalTime>
  <Words>1711</Words>
  <Application>Microsoft Office PowerPoint</Application>
  <PresentationFormat>Panorámica</PresentationFormat>
  <Paragraphs>40</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Araya Pacheco, Cristian Gonzalo GIZ CL</dc:creator>
  <cp:lastModifiedBy>Araya Pacheco, Cristian Gonzalo GIZ CL</cp:lastModifiedBy>
  <cp:revision>3</cp:revision>
  <dcterms:created xsi:type="dcterms:W3CDTF">2022-08-03T20:18:33Z</dcterms:created>
  <dcterms:modified xsi:type="dcterms:W3CDTF">2022-08-08T17:52:12Z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0x0101008BF77F025C2EEC4A85112302DA3F29B8</vt:lpwstr>
  </property>
  <property fmtid="{D5CDD505-2E9C-101B-9397-08002B2CF9AE}" pid="3" name="Order">
    <vt:r8>538900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